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59" r:id="rId8"/>
    <p:sldId id="260" r:id="rId9"/>
    <p:sldId id="291" r:id="rId10"/>
    <p:sldId id="283" r:id="rId11"/>
    <p:sldId id="284" r:id="rId12"/>
    <p:sldId id="285" r:id="rId13"/>
    <p:sldId id="294" r:id="rId14"/>
    <p:sldId id="297" r:id="rId15"/>
    <p:sldId id="296" r:id="rId16"/>
    <p:sldId id="287" r:id="rId17"/>
    <p:sldId id="286" r:id="rId18"/>
    <p:sldId id="298" r:id="rId19"/>
    <p:sldId id="292" r:id="rId20"/>
    <p:sldId id="289" r:id="rId21"/>
    <p:sldId id="264" r:id="rId22"/>
    <p:sldId id="269" r:id="rId23"/>
    <p:sldId id="293" r:id="rId24"/>
    <p:sldId id="267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717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Contoso to the Competition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730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89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145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8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729133" y="2551471"/>
            <a:ext cx="34628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2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6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641" y="1193612"/>
            <a:ext cx="3513083" cy="140050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6360072" y="924801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5BA888A7-F91E-4923-AB10-31BEF8C2FE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47641" y="4120055"/>
            <a:ext cx="3513083" cy="118583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03CCC-79BF-4752-81AA-D68AB023A6B6}"/>
              </a:ext>
            </a:extLst>
          </p:cNvPr>
          <p:cNvSpPr/>
          <p:nvPr userDrawn="1"/>
        </p:nvSpPr>
        <p:spPr>
          <a:xfrm>
            <a:off x="6360072" y="3584028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of Communication Tools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2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business-conference-people-936059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Placeholder 73">
            <a:extLst>
              <a:ext uri="{FF2B5EF4-FFF2-40B4-BE49-F238E27FC236}">
                <a16:creationId xmlns:a16="http://schemas.microsoft.com/office/drawing/2014/main" id="{70E8AD59-4DDD-4E2E-A6CA-FF1DE5BD8A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3374571" y="622103"/>
            <a:ext cx="7173686" cy="3720928"/>
          </a:xfrm>
          <a:prstGeom prst="rect">
            <a:avLst/>
          </a:prstGeom>
          <a:noFill/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022D7CD-E026-4E29-BE4B-3FA7B1EB6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9337" y="5779363"/>
            <a:ext cx="2459114" cy="6854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​​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EEB6582-6001-4276-8F87-1470B6FA1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9663" y="5791178"/>
            <a:ext cx="2459114" cy="68542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May 29, 2026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05" y="4965134"/>
            <a:ext cx="4333088" cy="1596004"/>
          </a:xfrm>
        </p:spPr>
        <p:txBody>
          <a:bodyPr anchor="ctr">
            <a:normAutofit/>
          </a:bodyPr>
          <a:lstStyle/>
          <a:p>
            <a:r>
              <a:rPr lang="en-US" sz="4600"/>
              <a:t>AKTA General Assembly</a:t>
            </a:r>
          </a:p>
        </p:txBody>
      </p:sp>
      <p:sp>
        <p:nvSpPr>
          <p:cNvPr id="79" name="Date Placeholder 2" hidden="1">
            <a:extLst>
              <a:ext uri="{FF2B5EF4-FFF2-40B4-BE49-F238E27FC236}">
                <a16:creationId xmlns:a16="http://schemas.microsoft.com/office/drawing/2014/main" id="{DBB698B7-AF1A-2051-CB09-F966F168CB7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81" name="Slide Number Placeholder 3" hidden="1">
            <a:extLst>
              <a:ext uri="{FF2B5EF4-FFF2-40B4-BE49-F238E27FC236}">
                <a16:creationId xmlns:a16="http://schemas.microsoft.com/office/drawing/2014/main" id="{ADCEB486-C29A-3B91-7E21-52A95AC26B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22A3C6-1B22-C579-944A-FCDD0AC988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Julian Vogel Memorial Life Membership Award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F793A-3823-29C7-BE2E-7E169563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B7729-AD5A-46D8-22B0-3C51AED7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60EDCB-522C-36C8-74D3-7D91779D5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13721" y="1992280"/>
            <a:ext cx="7981786" cy="1696504"/>
          </a:xfrm>
        </p:spPr>
        <p:txBody>
          <a:bodyPr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Valerie Perkins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C31951-9A4E-2500-B72A-337AA8ED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86539" y="4247095"/>
            <a:ext cx="9781953" cy="16965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Presented to an active member who is retired or nearing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retirement and has demonstrated exceptional interest and meritorious service to the Association.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1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D7B78-9DFD-33E2-2B92-9FB5CA568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97A2ED-46F3-ABAB-788A-CBE6C84DD3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Presidential Citation Award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54998-FE3E-855F-DB9C-AB397876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63A86-0610-4077-07E6-130305DB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008DEB-4C47-69EB-87BB-866800E4FF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13721" y="1992280"/>
            <a:ext cx="7981786" cy="1696504"/>
          </a:xfrm>
        </p:spPr>
        <p:txBody>
          <a:bodyPr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Orrin Aske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E6C3D1-872C-4D81-71D3-3E9254AF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86539" y="4247095"/>
            <a:ext cx="9781953" cy="1696505"/>
          </a:xfrm>
        </p:spPr>
        <p:txBody>
          <a:bodyPr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7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B5001-0174-AB2F-3BCB-CC325977F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7B8B47-5AFD-F058-CCDB-DE397805F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Presidential Citation Award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6DF8D-6A74-0F6E-5FC8-6C33EBF2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C4081-23FF-A4EA-5492-1589EB3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544B71-7E77-BE0E-7F1E-B0A27C38BF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13721" y="1992280"/>
            <a:ext cx="7981786" cy="1696504"/>
          </a:xfrm>
        </p:spPr>
        <p:txBody>
          <a:bodyPr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Lori Lawton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D3124C-7E9A-C51F-EA55-E9D58E22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86539" y="4247095"/>
            <a:ext cx="9781953" cy="1696505"/>
          </a:xfrm>
        </p:spPr>
        <p:txBody>
          <a:bodyPr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8CE8-158B-5CFB-3F0A-ACBAD9D10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9D3C576-E5B1-9657-10B9-792FE0D1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VA FAC Report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C81D397-37A3-AA4A-8589-B97EEDE3B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09845" y="1075509"/>
            <a:ext cx="5293260" cy="1408770"/>
          </a:xfrm>
        </p:spPr>
        <p:txBody>
          <a:bodyPr anchor="ctr"/>
          <a:lstStyle/>
          <a:p>
            <a:r>
              <a:rPr lang="en-US" dirty="0"/>
              <a:t>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B1A1C-CE37-DD65-D532-7A291330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May 29,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E10ED-5D9B-35BC-5CC2-FD260057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E5E7D-74B2-2242-A8F3-7E474972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B08A7EF-523C-E5CF-A044-39D6827FC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2AA525-768C-D3A6-5B7C-C510D1A9C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039" b="11039"/>
          <a:stretch/>
        </p:blipFill>
        <p:spPr>
          <a:xfrm>
            <a:off x="2209800" y="2365625"/>
            <a:ext cx="7728697" cy="27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1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1F502-09AB-E003-6856-ABFD06F0F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2F94718-671C-2E1E-9430-4F064994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Meet the </a:t>
            </a:r>
            <a:r>
              <a:rPr lang="en-US" dirty="0"/>
              <a:t> VA Field Advisory Council </a:t>
            </a:r>
            <a:r>
              <a:rPr lang="en-US" noProof="0" dirty="0"/>
              <a:t> </a:t>
            </a:r>
            <a:r>
              <a:rPr lang="en-US" dirty="0"/>
              <a:t> </a:t>
            </a:r>
            <a:endParaRPr lang="en-US" noProof="0" dirty="0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08E82B3B-4561-DCBC-72E3-3A1DB84650B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1600" y="217967"/>
            <a:ext cx="5061098" cy="6044610"/>
          </a:xfrm>
        </p:spPr>
        <p:txBody>
          <a:bodyPr/>
          <a:lstStyle/>
          <a:p>
            <a:r>
              <a:rPr lang="en-US" b="1" dirty="0"/>
              <a:t>KT FAC Co-Chairs:</a:t>
            </a:r>
          </a:p>
          <a:p>
            <a:r>
              <a:rPr lang="en-US" dirty="0"/>
              <a:t>Bryan Garrison (Tampa)</a:t>
            </a:r>
          </a:p>
          <a:p>
            <a:r>
              <a:rPr lang="en-US" dirty="0"/>
              <a:t>Kendall Noble (Coatesville)</a:t>
            </a:r>
          </a:p>
          <a:p>
            <a:endParaRPr lang="en-US" dirty="0"/>
          </a:p>
          <a:p>
            <a:r>
              <a:rPr lang="en-US" b="1" dirty="0"/>
              <a:t>FAC Members:</a:t>
            </a:r>
          </a:p>
          <a:p>
            <a:r>
              <a:rPr lang="en-US" dirty="0"/>
              <a:t>Joseph Neczek (Hines)	</a:t>
            </a:r>
          </a:p>
          <a:p>
            <a:r>
              <a:rPr lang="en-US" dirty="0"/>
              <a:t>James Nance (Tucson)</a:t>
            </a:r>
          </a:p>
          <a:p>
            <a:r>
              <a:rPr lang="en-US" dirty="0"/>
              <a:t>Kevin Mejia (Long Beach)</a:t>
            </a:r>
          </a:p>
          <a:p>
            <a:r>
              <a:rPr lang="en-US" dirty="0"/>
              <a:t>Natalie Williams (Tampa)</a:t>
            </a:r>
          </a:p>
          <a:p>
            <a:r>
              <a:rPr lang="en-US" dirty="0"/>
              <a:t>Susan Brown (Tampa)</a:t>
            </a:r>
          </a:p>
          <a:p>
            <a:r>
              <a:rPr lang="en-US" dirty="0"/>
              <a:t>Denise Meadows (Hines)</a:t>
            </a:r>
          </a:p>
          <a:p>
            <a:r>
              <a:rPr lang="en-US" dirty="0"/>
              <a:t>Arthur Morris (North Chicago)</a:t>
            </a:r>
          </a:p>
          <a:p>
            <a:r>
              <a:rPr lang="en-US" dirty="0"/>
              <a:t>Lauren Williams (Lake City)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AAC8B-3F75-F1F3-5DAE-715CDC8D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/>
          <a:p>
            <a:r>
              <a:rPr lang="en-US" dirty="0"/>
              <a:t>May 29,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30256-1A5D-6DB9-7FD6-73B2FF4A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497934" cy="365125"/>
          </a:xfrm>
        </p:spPr>
        <p:txBody>
          <a:bodyPr/>
          <a:lstStyle/>
          <a:p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7D560-10FA-7E54-9D1D-6FE9716B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1FFAA8-18A7-A398-917D-A62B7C6A4FE9}"/>
              </a:ext>
            </a:extLst>
          </p:cNvPr>
          <p:cNvSpPr txBox="1"/>
          <p:nvPr/>
        </p:nvSpPr>
        <p:spPr>
          <a:xfrm>
            <a:off x="6432698" y="3429000"/>
            <a:ext cx="559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PMRS Program Office Liaison:  </a:t>
            </a:r>
          </a:p>
          <a:p>
            <a:pPr algn="ctr"/>
            <a:r>
              <a:rPr lang="en-US" sz="1400" dirty="0"/>
              <a:t>Diane Waller (Dallas)</a:t>
            </a:r>
          </a:p>
        </p:txBody>
      </p:sp>
    </p:spTree>
    <p:extLst>
      <p:ext uri="{BB962C8B-B14F-4D97-AF65-F5344CB8AC3E}">
        <p14:creationId xmlns:p14="http://schemas.microsoft.com/office/powerpoint/2010/main" val="251874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2686A248-13E3-E999-A1B6-3BEBAF9A69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/>
        </p:blipFill>
        <p:spPr>
          <a:xfrm>
            <a:off x="0" y="861060"/>
            <a:ext cx="6096000" cy="513588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5C0BF-6E42-A520-DEA5-2543A338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</a:rPr>
              <a:t>May 29,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055F6-C0D1-7420-31EC-4E9008F4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52828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American kinesiotherapy association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EA59D-8401-8070-AA0C-E67C3D82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7" name="Title 6">
            <a:extLst>
              <a:ext uri="{FF2B5EF4-FFF2-40B4-BE49-F238E27FC236}">
                <a16:creationId xmlns:a16="http://schemas.microsoft.com/office/drawing/2014/main" id="{E7BCDE7B-0F3B-AA4B-EA65-9B0C0052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464" y="3303612"/>
            <a:ext cx="4288971" cy="532862"/>
          </a:xfrm>
        </p:spPr>
        <p:txBody>
          <a:bodyPr anchor="ctr">
            <a:normAutofit/>
          </a:bodyPr>
          <a:lstStyle/>
          <a:p>
            <a:r>
              <a:rPr lang="en-US" sz="2200" dirty="0"/>
              <a:t>AKTA Executive Board 2027</a:t>
            </a:r>
          </a:p>
        </p:txBody>
      </p:sp>
    </p:spTree>
    <p:extLst>
      <p:ext uri="{BB962C8B-B14F-4D97-AF65-F5344CB8AC3E}">
        <p14:creationId xmlns:p14="http://schemas.microsoft.com/office/powerpoint/2010/main" val="417917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2CCDE9A-FAE7-2B03-B1D1-3C35FD83A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Officer Nominations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F64A4-2F8B-8CBF-0E8B-10575EAA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B5223-7074-FA41-31B3-9FF03B93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18F4B-854B-A80C-3BE6-291E6CFD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94A30C-11C6-FD99-DBE6-983CA2C62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4130" y="403926"/>
            <a:ext cx="8779088" cy="6134986"/>
          </a:xfrm>
        </p:spPr>
        <p:txBody>
          <a:bodyPr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AKTA President-Elect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0 Nominations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AKTA 1st Vice President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Jameya Barnwell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Timothy Morgan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AKTA 2nd Vice President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0 nominations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AKTA Treasurer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Natalie Williams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AKTA Secretary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Susan Brown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AKTA Public Member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 0 nominations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3E8CFC7-67CE-9481-F298-E3C44707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4709049" cy="657882"/>
          </a:xfrm>
        </p:spPr>
        <p:txBody>
          <a:bodyPr/>
          <a:lstStyle/>
          <a:p>
            <a:r>
              <a:rPr lang="en-US" dirty="0"/>
              <a:t>Installation of New Officers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DD59E72-8151-8777-C791-D9F11BEE76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795752"/>
            <a:ext cx="12192000" cy="4062247"/>
          </a:xfrm>
        </p:spPr>
        <p:txBody>
          <a:bodyPr/>
          <a:lstStyle/>
          <a:p>
            <a:r>
              <a:rPr lang="en-US" dirty="0"/>
              <a:t>President Kendall Noble</a:t>
            </a:r>
          </a:p>
          <a:p>
            <a:r>
              <a:rPr lang="en-US" dirty="0"/>
              <a:t>Secretary Susan Brown </a:t>
            </a:r>
          </a:p>
          <a:p>
            <a:r>
              <a:rPr lang="en-US" dirty="0"/>
              <a:t>First Vice President </a:t>
            </a:r>
          </a:p>
          <a:p>
            <a:r>
              <a:rPr lang="en-US" dirty="0"/>
              <a:t>Second Vice President</a:t>
            </a:r>
          </a:p>
          <a:p>
            <a:r>
              <a:rPr lang="en-US" dirty="0"/>
              <a:t>Treasurer Natalie Williams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A5E4E-AAA4-633E-2A84-6B015BDC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212C8-FB9E-207F-CED6-F64828FB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CAA8E-D49C-B5EB-A0FA-2959749E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2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CB163A-DD49-4E4B-9289-C8ABBE6C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Presidential Address</a:t>
            </a:r>
          </a:p>
        </p:txBody>
      </p:sp>
      <p:pic>
        <p:nvPicPr>
          <p:cNvPr id="173" name="Picture Placeholder 172" descr="A group of people raising their hands">
            <a:extLst>
              <a:ext uri="{FF2B5EF4-FFF2-40B4-BE49-F238E27FC236}">
                <a16:creationId xmlns:a16="http://schemas.microsoft.com/office/drawing/2014/main" id="{971515B1-92BF-428B-805A-F5D553228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11899" cy="685800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19EF3-D2C1-45EC-8BA2-EEA19200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May 29,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01FCE-B074-45EF-A6F9-9CD2F11C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698658" cy="365125"/>
          </a:xfrm>
        </p:spPr>
        <p:txBody>
          <a:bodyPr/>
          <a:lstStyle/>
          <a:p>
            <a:r>
              <a:rPr lang="en-US" dirty="0"/>
              <a:t>American Kinesiotherapy association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9C981-FFE0-4DE7-BCE3-2AFFA0D6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1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4D6B14-33E0-9AC0-E510-6B13664C0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26" r="44381"/>
          <a:stretch>
            <a:fillRect/>
          </a:stretch>
        </p:blipFill>
        <p:spPr>
          <a:xfrm>
            <a:off x="4582510" y="10"/>
            <a:ext cx="7609489" cy="685799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3EE37-CF09-4F5B-9420-2F83F2DE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May 29, 2026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17111" y="2906895"/>
            <a:ext cx="4606159" cy="22212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Join an AKTA committee​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B2AE-A34B-483D-9A3B-6FF8FDB8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29" y="6356350"/>
            <a:ext cx="34085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69419-8F34-4DA7-AE42-35392839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4D4E20-249C-406C-BD90-01BEC464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C0FA35-FBFE-4B23-B0D5-ECBC4C905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9360" y="0"/>
            <a:ext cx="0" cy="17133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B2324E-969D-4802-8BB3-E6EC3E22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16" y="654037"/>
            <a:ext cx="5362575" cy="49569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Agenda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9909120-B013-4872-BAFC-11D63AAABD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89360" y="1149729"/>
            <a:ext cx="9827985" cy="5076644"/>
          </a:xfrm>
        </p:spPr>
        <p:txBody>
          <a:bodyPr/>
          <a:lstStyle/>
          <a:p>
            <a:r>
              <a:rPr lang="en-US" dirty="0"/>
              <a:t>Call to order- President Natalie Williams</a:t>
            </a:r>
          </a:p>
          <a:p>
            <a:r>
              <a:rPr lang="en-US" dirty="0"/>
              <a:t>Welcome and Agenda- Natalie Williams</a:t>
            </a:r>
          </a:p>
          <a:p>
            <a:r>
              <a:rPr lang="en-US" dirty="0"/>
              <a:t>Introduction of AKTA Board members and Executive Director</a:t>
            </a:r>
          </a:p>
          <a:p>
            <a:r>
              <a:rPr lang="en-US" dirty="0"/>
              <a:t>Review of 2025 General Assembly minutes-AKTA Secretary Evita Perkins</a:t>
            </a:r>
          </a:p>
          <a:p>
            <a:r>
              <a:rPr lang="en-US" dirty="0"/>
              <a:t>Treasury report- Kathy Camp AKTA Executive Director</a:t>
            </a:r>
          </a:p>
          <a:p>
            <a:r>
              <a:rPr lang="en-US" dirty="0"/>
              <a:t>Icebreaker</a:t>
            </a:r>
          </a:p>
          <a:p>
            <a:r>
              <a:rPr lang="en-US" dirty="0"/>
              <a:t>Introduction of COPSKT Board Members</a:t>
            </a:r>
          </a:p>
          <a:p>
            <a:r>
              <a:rPr lang="en-US" dirty="0"/>
              <a:t>Council on Professional Standard for Kinesiotherapy Reports</a:t>
            </a:r>
          </a:p>
          <a:p>
            <a:r>
              <a:rPr lang="en-US" dirty="0"/>
              <a:t>Recognition of Awards- Jameya Barnwell AKTA 2</a:t>
            </a:r>
            <a:r>
              <a:rPr lang="en-US" baseline="30000" dirty="0"/>
              <a:t>nd</a:t>
            </a:r>
            <a:r>
              <a:rPr lang="en-US" dirty="0"/>
              <a:t> Vice President</a:t>
            </a:r>
          </a:p>
          <a:p>
            <a:r>
              <a:rPr lang="en-US" dirty="0"/>
              <a:t>Introduction of VA Field Advisory Council</a:t>
            </a:r>
          </a:p>
          <a:p>
            <a:r>
              <a:rPr lang="en-US" dirty="0"/>
              <a:t>VA FAC Updates-Kendall Noble</a:t>
            </a:r>
          </a:p>
          <a:p>
            <a:r>
              <a:rPr lang="en-US" dirty="0"/>
              <a:t>Installation of New Executive Board Members-Natalie Williams and Kendall Noble</a:t>
            </a:r>
          </a:p>
          <a:p>
            <a:r>
              <a:rPr lang="en-US" dirty="0"/>
              <a:t>Presidential Address: Kendall Noble AKTA President</a:t>
            </a:r>
          </a:p>
          <a:p>
            <a:r>
              <a:rPr lang="en-US" dirty="0"/>
              <a:t>Closing Remarks and Adjournment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F794E-8D8D-4E1B-9A9D-F5A6A9E3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May 29,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A5921-BFDC-41F2-85DA-24C802F2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665B6-F02E-4FF8-AEBC-BEFA35EA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38131C4-056C-A549-7305-6155109458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 sz="4800" b="1" dirty="0">
              <a:latin typeface="+mj-lt"/>
            </a:endParaRPr>
          </a:p>
          <a:p>
            <a:r>
              <a:rPr lang="en-US" sz="4800" b="1" dirty="0">
                <a:latin typeface="+mj-lt"/>
              </a:rPr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7E064-2D5E-ECB1-7A3B-A7836EA8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8C489-A31F-93A5-195D-4167133B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C08BC-032E-C6D5-8A96-1CAD3379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3FAA6E6A-EE84-AA16-36A8-8155116A8C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6441" y="1182022"/>
            <a:ext cx="3712742" cy="5803457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Conference Speakers</a:t>
            </a:r>
          </a:p>
          <a:p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Dr. David Dalbow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Kendall Noble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Evita Perkins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Nona Brown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Regina McWhirter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Marlo </a:t>
            </a:r>
            <a:r>
              <a:rPr lang="en-US" sz="2000" dirty="0" err="1"/>
              <a:t>O’neill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Andrea Layton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Christina </a:t>
            </a:r>
            <a:r>
              <a:rPr lang="en-US" sz="2000" dirty="0" err="1"/>
              <a:t>R.Hunter</a:t>
            </a:r>
            <a:endParaRPr lang="en-US" sz="2000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DB3212-4F83-274E-80EE-49CBE2D2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892" y="1520456"/>
            <a:ext cx="5373293" cy="4912241"/>
          </a:xfrm>
        </p:spPr>
        <p:txBody>
          <a:bodyPr/>
          <a:lstStyle/>
          <a:p>
            <a:r>
              <a:rPr lang="en-US" dirty="0"/>
              <a:t>Conference Partners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latin typeface="+mn-lt"/>
              </a:rPr>
              <a:t>Converge Medical Technology</a:t>
            </a:r>
            <a:br>
              <a:rPr lang="en-US" sz="2000" dirty="0">
                <a:latin typeface="+mn-lt"/>
              </a:rPr>
            </a:br>
            <a:r>
              <a:rPr lang="en-US" sz="2000" dirty="0" err="1">
                <a:latin typeface="+mn-lt"/>
              </a:rPr>
              <a:t>OrthoCor</a:t>
            </a:r>
            <a:r>
              <a:rPr lang="en-US" sz="2000" dirty="0">
                <a:latin typeface="+mn-lt"/>
              </a:rPr>
              <a:t> Medical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Best Priced Products</a:t>
            </a:r>
            <a:br>
              <a:rPr lang="en-US" sz="2000" dirty="0">
                <a:latin typeface="+mn-lt"/>
              </a:rPr>
            </a:br>
            <a:r>
              <a:rPr lang="en-US" sz="2000" dirty="0" err="1">
                <a:latin typeface="+mn-lt"/>
              </a:rPr>
              <a:t>BodyPoint</a:t>
            </a:r>
            <a:br>
              <a:rPr lang="en-US" sz="2000" dirty="0">
                <a:latin typeface="+mn-lt"/>
              </a:rPr>
            </a:br>
            <a:r>
              <a:rPr lang="en-US" sz="2000" dirty="0" err="1">
                <a:latin typeface="+mn-lt"/>
              </a:rPr>
              <a:t>Permobil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Pisces Healthcare</a:t>
            </a:r>
          </a:p>
        </p:txBody>
      </p:sp>
    </p:spTree>
    <p:extLst>
      <p:ext uri="{BB962C8B-B14F-4D97-AF65-F5344CB8AC3E}">
        <p14:creationId xmlns:p14="http://schemas.microsoft.com/office/powerpoint/2010/main" val="1862128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Placeholder 84" descr="Two people standing facing a crowd of people sitting">
            <a:extLst>
              <a:ext uri="{FF2B5EF4-FFF2-40B4-BE49-F238E27FC236}">
                <a16:creationId xmlns:a16="http://schemas.microsoft.com/office/drawing/2014/main" id="{CC75E66F-ADBD-4E16-81F9-B56DB21933D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"/>
          <a:stretch>
            <a:fillRect/>
          </a:stretch>
        </p:blipFill>
        <p:spPr>
          <a:xfrm>
            <a:off x="20" y="10"/>
            <a:ext cx="6095980" cy="685799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DC72E-F67F-4E02-970F-4AD237BB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May 29, 2026</a:t>
            </a:r>
          </a:p>
        </p:txBody>
      </p:sp>
      <p:sp>
        <p:nvSpPr>
          <p:cNvPr id="90" name="Content Placeholder 3">
            <a:extLst>
              <a:ext uri="{FF2B5EF4-FFF2-40B4-BE49-F238E27FC236}">
                <a16:creationId xmlns:a16="http://schemas.microsoft.com/office/drawing/2014/main" id="{162637D1-725F-0054-1A6F-2B673D70D61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01509" y="2431279"/>
            <a:ext cx="4288971" cy="305512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AKTA Annual Conference 2026 will be held in Dallas, Texas</a:t>
            </a:r>
          </a:p>
          <a:p>
            <a:pPr marL="285750" indent="-285750">
              <a:buFontTx/>
              <a:buChar char="-"/>
            </a:pPr>
            <a:r>
              <a:rPr lang="en-US" dirty="0"/>
              <a:t>AKTA Welcome Reception: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1600" b="1" dirty="0">
                <a:solidFill>
                  <a:srgbClr val="0070C0"/>
                </a:solidFill>
              </a:rPr>
              <a:t>Legion Post 88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2717 McCampbell Ave, Nashville, TN 37214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	        6:30pm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074B0-90B9-4962-9F78-BF78A1A3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45208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46AAD-28B2-40D4-8555-3F7B7675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78B530-904A-4FFB-B79F-DD0CA2B3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Announcements</a:t>
            </a:r>
            <a:r>
              <a:rPr lang="en-US" noProof="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199711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94AB131-F9C1-48DB-AD3A-5C074FBC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E9ED3E-A3FD-4FE3-BD8B-BC4B8C020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03075" y="0"/>
            <a:ext cx="0" cy="299117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948999-3956-4D11-B059-3699485A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See you in Texas!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1F7A7-FCB0-4470-8152-34B616A9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May 29,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13933-5920-45A7-9855-27C887FB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5C0AD-B05B-4C54-AD82-229A2A39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8966275-0134-B068-4680-43F84A74F2F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3086" r="3086"/>
          <a:stretch/>
        </p:blipFill>
        <p:spPr>
          <a:xfrm>
            <a:off x="0" y="0"/>
            <a:ext cx="7717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A070758-9539-49E3-9A13-06037269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Meet the </a:t>
            </a:r>
            <a:r>
              <a:rPr lang="en-US" dirty="0"/>
              <a:t>AKTA Executive Board</a:t>
            </a:r>
            <a:endParaRPr lang="en-US" noProof="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FC08035-0927-4E7F-9283-E58A6EE237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8268197" y="2863240"/>
            <a:ext cx="3804073" cy="3211033"/>
          </a:xfrm>
        </p:spPr>
      </p:pic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29BB73-6CD7-44AA-A8FE-669B7271B5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1600" y="217967"/>
            <a:ext cx="6475228" cy="604461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Kathy Camp- Executive Director</a:t>
            </a:r>
          </a:p>
          <a:p>
            <a:r>
              <a:rPr lang="en-US" dirty="0"/>
              <a:t>Natalie Williams- President</a:t>
            </a:r>
          </a:p>
          <a:p>
            <a:r>
              <a:rPr lang="en-US" dirty="0"/>
              <a:t>Kendall Noble- President Elect</a:t>
            </a:r>
          </a:p>
          <a:p>
            <a:r>
              <a:rPr lang="en-US" dirty="0"/>
              <a:t>Jameya Barnwell- 2</a:t>
            </a:r>
            <a:r>
              <a:rPr lang="en-US" baseline="30000" dirty="0"/>
              <a:t>nd</a:t>
            </a:r>
            <a:r>
              <a:rPr lang="en-US" dirty="0"/>
              <a:t> Vice President</a:t>
            </a:r>
          </a:p>
          <a:p>
            <a:r>
              <a:rPr lang="en-US" dirty="0"/>
              <a:t>Evita Perkins- Secretary</a:t>
            </a:r>
          </a:p>
          <a:p>
            <a:r>
              <a:rPr lang="en-US" dirty="0"/>
              <a:t>Byron Washington- Treasurer</a:t>
            </a:r>
          </a:p>
          <a:p>
            <a:r>
              <a:rPr lang="en-US" dirty="0"/>
              <a:t>Sivad Shaw- Member at Large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47E8C-1F0A-40EF-81C0-6BA51F14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/>
          <a:p>
            <a:r>
              <a:rPr lang="en-US" dirty="0"/>
              <a:t>May 29,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484AE-32AC-478C-80FE-FD9EA56A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497934" cy="365125"/>
          </a:xfrm>
        </p:spPr>
        <p:txBody>
          <a:bodyPr/>
          <a:lstStyle/>
          <a:p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AF1E4-56E5-40D1-BBF3-E9467213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4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2B1988-DF3B-414E-BEB4-BDE3F33E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6484686" cy="65788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2025 Minutes Review</a:t>
            </a:r>
            <a:br>
              <a:rPr lang="en-US" noProof="0" dirty="0"/>
            </a:br>
            <a:r>
              <a:rPr lang="en-US" noProof="0" dirty="0"/>
              <a:t>AKTA General Assembly Meeting Minutes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27F41A1-E0EA-41B4-89AC-89D0C6C9DF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09845" y="1075509"/>
            <a:ext cx="5293260" cy="1408770"/>
          </a:xfrm>
        </p:spPr>
        <p:txBody>
          <a:bodyPr anchor="ctr"/>
          <a:lstStyle/>
          <a:p>
            <a:r>
              <a:rPr lang="en-US" dirty="0"/>
              <a:t>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85E29-C32E-49F4-9417-C2C1934B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May 29,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CFDDC-0123-4F38-A130-41DA1479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268C4-FA36-44D9-B49A-C2B51810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6266357-58CA-479D-8E3B-7CBCA9707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901391-9B98-D45F-7602-9FD751B097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Minutes of all AKTA meetings are available in the member’s only section of www.AKTA.org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7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Graph on document with pen">
            <a:extLst>
              <a:ext uri="{FF2B5EF4-FFF2-40B4-BE49-F238E27FC236}">
                <a16:creationId xmlns:a16="http://schemas.microsoft.com/office/drawing/2014/main" id="{9FDAD98B-97EF-9132-125F-D78B0694B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29" r="6106" b="-1"/>
          <a:stretch>
            <a:fillRect/>
          </a:stretch>
        </p:blipFill>
        <p:spPr>
          <a:xfrm>
            <a:off x="4582510" y="10"/>
            <a:ext cx="7609489" cy="685799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A525C-AEDE-43EA-858A-37E4183E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May 29, 2026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23204800-9C33-7337-9748-2C848A68B0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17111" y="2906895"/>
            <a:ext cx="4606159" cy="222129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Treasury Report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726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D0E1E552-4E56-288E-4958-D3058DE7997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554" r="12112" b="-1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BE384-6529-A00F-E58A-48241CFE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May 29,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3AA3D-EB7B-912B-E787-0D3CAB18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9288" y="6356349"/>
            <a:ext cx="36391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70A90-CF57-98D5-16FF-BD290701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B78F5D5A-CEC8-28D4-81A4-BF1C5A9D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</p:spPr>
        <p:txBody>
          <a:bodyPr/>
          <a:lstStyle/>
          <a:p>
            <a:r>
              <a:rPr lang="en-US" dirty="0"/>
              <a:t>Icebreaker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12A311-97B1-E4AF-9937-65F3B935BD83}"/>
              </a:ext>
            </a:extLst>
          </p:cNvPr>
          <p:cNvSpPr txBox="1"/>
          <p:nvPr/>
        </p:nvSpPr>
        <p:spPr>
          <a:xfrm>
            <a:off x="6419288" y="2551241"/>
            <a:ext cx="4934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Novice Therapist (0-9 yrs.)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is one thing that you are looking forward to in your career?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Seasoned Therapist (10-19 yrs.)</a:t>
            </a:r>
          </a:p>
          <a:p>
            <a:pPr marL="285750" indent="-285750">
              <a:buFontTx/>
              <a:buChar char="-"/>
            </a:pPr>
            <a:r>
              <a:rPr lang="en-US" dirty="0"/>
              <a:t>Give 1 thing that you wish you knew earlier about KT or your career.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Expert Therapist (20+ yrs.)</a:t>
            </a:r>
          </a:p>
          <a:p>
            <a:r>
              <a:rPr lang="en-US" dirty="0"/>
              <a:t>- Give 1 piece of advice to the younger members.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2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3FABA-56C8-28C5-81CA-E04A4FE2A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4F40657-076F-D2DB-DF9F-FB7E7398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Meet the COPSKT </a:t>
            </a:r>
            <a:r>
              <a:rPr lang="en-US" dirty="0"/>
              <a:t> Executive Board</a:t>
            </a:r>
            <a:endParaRPr lang="en-US" noProof="0" dirty="0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7FB57636-20CF-8B17-3479-74C5B73E53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97172" y="1206795"/>
            <a:ext cx="7666075" cy="4641112"/>
          </a:xfrm>
        </p:spPr>
        <p:txBody>
          <a:bodyPr/>
          <a:lstStyle/>
          <a:p>
            <a:r>
              <a:rPr lang="en-US" dirty="0"/>
              <a:t>Jerry Purvis, M.S., RKT: Coordinator</a:t>
            </a:r>
          </a:p>
          <a:p>
            <a:r>
              <a:rPr lang="en-US" dirty="0"/>
              <a:t>Dr. Doris Woods, PhD, RKT: Board of Registration, Director</a:t>
            </a:r>
          </a:p>
          <a:p>
            <a:r>
              <a:rPr lang="en-US" dirty="0"/>
              <a:t>Bridget Collins, M.S., RKT: Continuing Competency Board, Director</a:t>
            </a:r>
          </a:p>
          <a:p>
            <a:r>
              <a:rPr lang="en-US" dirty="0"/>
              <a:t>Keshia McMillian, RKT: Continuing Competency Board, Assistant Director</a:t>
            </a:r>
          </a:p>
          <a:p>
            <a:r>
              <a:rPr lang="en-US" dirty="0"/>
              <a:t>Kim Bloch, RKT: Center of Excellence/KT Equivalency Pathway Board, Director</a:t>
            </a:r>
          </a:p>
          <a:p>
            <a:r>
              <a:rPr lang="en-US" dirty="0"/>
              <a:t>Jason Teaneck, RKT: Center of Excellence/KT Equivalency Pathway Board, Assistant Director</a:t>
            </a:r>
          </a:p>
          <a:p>
            <a:r>
              <a:rPr lang="en-US" dirty="0"/>
              <a:t>Lori Shuart, M.S, RKT: General Member (AKTA)</a:t>
            </a:r>
          </a:p>
          <a:p>
            <a:r>
              <a:rPr lang="en-US" dirty="0" err="1"/>
              <a:t>Kareesa</a:t>
            </a:r>
            <a:r>
              <a:rPr lang="en-US" dirty="0"/>
              <a:t> Keys, MBA, RKT: Administrative Officer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8E302-0A12-ACE9-28B9-B1731A66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/>
          <a:p>
            <a:r>
              <a:rPr lang="en-US" dirty="0"/>
              <a:t>May 29,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5B708-9D0E-749B-9C34-BE206A4D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497934" cy="365125"/>
          </a:xfrm>
        </p:spPr>
        <p:txBody>
          <a:bodyPr/>
          <a:lstStyle/>
          <a:p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62774-EC3E-DA0E-953C-6E3E8C13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8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D706C-4385-FEF9-169B-EE9DF023F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56244F-EA88-AB8B-AFED-77E73723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COPSKT Reports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FBB3801-8858-AA48-3512-2B34768854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09845" y="1075509"/>
            <a:ext cx="5293260" cy="1408770"/>
          </a:xfrm>
        </p:spPr>
        <p:txBody>
          <a:bodyPr anchor="ctr"/>
          <a:lstStyle/>
          <a:p>
            <a:r>
              <a:rPr lang="en-US" dirty="0"/>
              <a:t>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9C563-51C6-B5F1-751E-F98481DB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May 29,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39E10-BBA1-55F5-4CC5-5591A9A5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American Kinesiotherapy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A2678-4F77-C7CE-21BA-E562E276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D055F13-654B-DDD1-13C2-81DD56E1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80937FB-1B1A-8201-9B88-364B717081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81" r="1981"/>
          <a:stretch/>
        </p:blipFill>
        <p:spPr>
          <a:xfrm>
            <a:off x="2583711" y="2349184"/>
            <a:ext cx="7240772" cy="270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CAED56-FB4C-8B90-9DE8-57517BAF6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3FD9A-DD18-27B5-6671-16B4CD15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May 29,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84D44-5572-BB57-695B-AF151E5A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FBA1CC-6525-6D58-AAAD-8BA6CC42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Awards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AFA25-1774-95BD-1B24-3BEBF8F5E5D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519229" y="6356350"/>
            <a:ext cx="350651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American kinesiotherapy association</a:t>
            </a:r>
          </a:p>
        </p:txBody>
      </p:sp>
    </p:spTree>
    <p:extLst>
      <p:ext uri="{BB962C8B-B14F-4D97-AF65-F5344CB8AC3E}">
        <p14:creationId xmlns:p14="http://schemas.microsoft.com/office/powerpoint/2010/main" val="1884614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29309</TotalTime>
  <Words>752</Words>
  <Application>Microsoft Office PowerPoint</Application>
  <PresentationFormat>Widescreen</PresentationFormat>
  <Paragraphs>210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Univers Light</vt:lpstr>
      <vt:lpstr>Univers LT Std 45 Light</vt:lpstr>
      <vt:lpstr>Office Theme</vt:lpstr>
      <vt:lpstr>AKTA General Assembly</vt:lpstr>
      <vt:lpstr>Agenda</vt:lpstr>
      <vt:lpstr>Meet the AKTA Executive Board</vt:lpstr>
      <vt:lpstr>2025 Minutes Review AKTA General Assembly Meeting Minutes</vt:lpstr>
      <vt:lpstr>Treasury Report</vt:lpstr>
      <vt:lpstr>Icebreaker</vt:lpstr>
      <vt:lpstr>Meet the COPSKT  Executive Board</vt:lpstr>
      <vt:lpstr>COPSKT Reports</vt:lpstr>
      <vt:lpstr>Awards</vt:lpstr>
      <vt:lpstr>Presented to an active member who is retired or nearing retirement and has demonstrated exceptional interest and meritorious service to the Association. </vt:lpstr>
      <vt:lpstr>PowerPoint Presentation</vt:lpstr>
      <vt:lpstr>PowerPoint Presentation</vt:lpstr>
      <vt:lpstr>VA FAC Report</vt:lpstr>
      <vt:lpstr>Meet the  VA Field Advisory Council   </vt:lpstr>
      <vt:lpstr>AKTA Executive Board 2027</vt:lpstr>
      <vt:lpstr>PowerPoint Presentation</vt:lpstr>
      <vt:lpstr>Installation of New Officers</vt:lpstr>
      <vt:lpstr>    Presidential Address</vt:lpstr>
      <vt:lpstr>Call to action</vt:lpstr>
      <vt:lpstr>Conference Partners  Converge Medical Technology OrthoCor Medical Best Priced Products BodyPoint Permobil Pisces Healthcare</vt:lpstr>
      <vt:lpstr>Announcements​</vt:lpstr>
      <vt:lpstr>See you in Texas!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JASMINE WILLIAMS</dc:creator>
  <cp:lastModifiedBy>JASMINE WILLIAMS</cp:lastModifiedBy>
  <cp:revision>3</cp:revision>
  <dcterms:created xsi:type="dcterms:W3CDTF">2026-04-22T23:13:02Z</dcterms:created>
  <dcterms:modified xsi:type="dcterms:W3CDTF">2026-05-25T23:22:29Z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